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2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4" r:id="rId8"/>
    <p:sldId id="265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DE806F-270F-7F49-B346-2698CDB4B448}">
          <p14:sldIdLst>
            <p14:sldId id="256"/>
            <p14:sldId id="257"/>
            <p14:sldId id="258"/>
            <p14:sldId id="260"/>
            <p14:sldId id="262"/>
            <p14:sldId id="261"/>
            <p14:sldId id="264"/>
            <p14:sldId id="265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24" d="100"/>
          <a:sy n="124" d="100"/>
        </p:scale>
        <p:origin x="5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1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075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7097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98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6490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6134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58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628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900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943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859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5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63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27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421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64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C0AD1-4C08-C740-BB70-A671CB4319B3}" type="datetimeFigureOut">
              <a:rPr lang="en-US" smtClean="0"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A41C614-BFAC-104C-8AC1-97AF8F788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240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3" r:id="rId1"/>
    <p:sldLayoutId id="2147484134" r:id="rId2"/>
    <p:sldLayoutId id="2147484135" r:id="rId3"/>
    <p:sldLayoutId id="2147484136" r:id="rId4"/>
    <p:sldLayoutId id="2147484137" r:id="rId5"/>
    <p:sldLayoutId id="2147484138" r:id="rId6"/>
    <p:sldLayoutId id="2147484139" r:id="rId7"/>
    <p:sldLayoutId id="2147484140" r:id="rId8"/>
    <p:sldLayoutId id="2147484141" r:id="rId9"/>
    <p:sldLayoutId id="2147484142" r:id="rId10"/>
    <p:sldLayoutId id="2147484143" r:id="rId11"/>
    <p:sldLayoutId id="2147484144" r:id="rId12"/>
    <p:sldLayoutId id="2147484145" r:id="rId13"/>
    <p:sldLayoutId id="2147484146" r:id="rId14"/>
    <p:sldLayoutId id="2147484147" r:id="rId15"/>
    <p:sldLayoutId id="214748414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ource.google/projects/tesseract" TargetMode="External"/><Relationship Id="rId7" Type="http://schemas.openxmlformats.org/officeDocument/2006/relationships/hyperlink" Target="https://aws.amazon.com/rekognition/" TargetMode="External"/><Relationship Id="rId2" Type="http://schemas.openxmlformats.org/officeDocument/2006/relationships/hyperlink" Target="https://abbyy.technology/en:star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crobat.adobe.com/us/en/acrobat/how-to/ocr-software-convert-pdf-to-text.html" TargetMode="External"/><Relationship Id="rId5" Type="http://schemas.openxmlformats.org/officeDocument/2006/relationships/hyperlink" Target="https://aws.amazon.com/textract/" TargetMode="External"/><Relationship Id="rId4" Type="http://schemas.openxmlformats.org/officeDocument/2006/relationships/hyperlink" Target="https://www.kofax.com/Products/omnipag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gAwYv3dLvs" TargetMode="External"/><Relationship Id="rId2" Type="http://schemas.openxmlformats.org/officeDocument/2006/relationships/hyperlink" Target="https://www.youtube.com/watch?v=s7iQG-jiLnw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larifai.com/blog/nlp" TargetMode="External"/><Relationship Id="rId3" Type="http://schemas.openxmlformats.org/officeDocument/2006/relationships/hyperlink" Target="https://acrobat.adobe.com/us/en/acrobat/how-to/ocr-software-convert-pdf-to-text.html" TargetMode="External"/><Relationship Id="rId7" Type="http://schemas.openxmlformats.org/officeDocument/2006/relationships/hyperlink" Target="https://beebom.com/best-ocr-software/" TargetMode="External"/><Relationship Id="rId2" Type="http://schemas.openxmlformats.org/officeDocument/2006/relationships/hyperlink" Target="https://abbyy.technology/en:features:ocr:processing-step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ws.amazon.com/textract/" TargetMode="External"/><Relationship Id="rId11" Type="http://schemas.openxmlformats.org/officeDocument/2006/relationships/hyperlink" Target="https://pubs.rsna.org/doi/10.1148/radiol.16142770" TargetMode="External"/><Relationship Id="rId5" Type="http://schemas.openxmlformats.org/officeDocument/2006/relationships/hyperlink" Target="https://pubs.rsna.org/doi/pdf/10.1148/radiol.16142770" TargetMode="External"/><Relationship Id="rId10" Type="http://schemas.openxmlformats.org/officeDocument/2006/relationships/hyperlink" Target="https://opensource.google/projects/tesseract" TargetMode="External"/><Relationship Id="rId4" Type="http://schemas.openxmlformats.org/officeDocument/2006/relationships/hyperlink" Target="http://www.alfresco.com/" TargetMode="External"/><Relationship Id="rId9" Type="http://schemas.openxmlformats.org/officeDocument/2006/relationships/hyperlink" Target="https://nanonets.com/blog/deep-learning-oc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84E11-D4A6-C145-A833-5B5CD90ECB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Image to Text in Natural Language 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D2C94-7F13-B743-9044-137AD7A41D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Joyce Woznica</a:t>
            </a:r>
            <a:br>
              <a:rPr lang="en-US" dirty="0"/>
            </a:br>
            <a:r>
              <a:rPr lang="en-US" dirty="0"/>
              <a:t>IST 664 (Tuesday 6:00 PM)</a:t>
            </a:r>
          </a:p>
        </p:txBody>
      </p:sp>
    </p:spTree>
    <p:extLst>
      <p:ext uri="{BB962C8B-B14F-4D97-AF65-F5344CB8AC3E}">
        <p14:creationId xmlns:p14="http://schemas.microsoft.com/office/powerpoint/2010/main" val="950752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9FE08D8-CEA0-461E-870A-02CD15D9B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328A7-C5F6-D340-982D-FBDED3D69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What is Image to Text?</a:t>
            </a:r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2B982904-A46E-41DF-BA98-61E2300C7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7018161-547E-48F7-A0D9-272C9EA5B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9F911-CA7E-1D46-97D3-95B77025C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6578" y="589722"/>
            <a:ext cx="6798033" cy="5321500"/>
          </a:xfrm>
        </p:spPr>
        <p:txBody>
          <a:bodyPr anchor="ctr">
            <a:normAutofit/>
          </a:bodyPr>
          <a:lstStyle/>
          <a:p>
            <a:r>
              <a:rPr lang="en-US" dirty="0"/>
              <a:t>The simplest way to describe Image to Text is to review Recognition:</a:t>
            </a:r>
          </a:p>
          <a:p>
            <a:pPr lvl="1"/>
            <a:r>
              <a:rPr lang="en-US" dirty="0"/>
              <a:t>Optical Character Recognition (OCR)</a:t>
            </a:r>
          </a:p>
          <a:p>
            <a:pPr lvl="2"/>
            <a:r>
              <a:rPr lang="en-US" dirty="0"/>
              <a:t>OCR converts pixels on a page into digital form that is then recognized by a computer and can be converted to individual letters, words, numbers, etc.</a:t>
            </a:r>
          </a:p>
          <a:p>
            <a:pPr lvl="1"/>
            <a:r>
              <a:rPr lang="en-US" dirty="0"/>
              <a:t>Optical Mark Recognition (OMR)</a:t>
            </a:r>
          </a:p>
          <a:p>
            <a:pPr lvl="2"/>
            <a:r>
              <a:rPr lang="en-US" dirty="0"/>
              <a:t>This converts marks in a particular location on a page (like filling in the black box for Yes/No) and records it as a value</a:t>
            </a:r>
          </a:p>
          <a:p>
            <a:pPr lvl="1"/>
            <a:r>
              <a:rPr lang="en-US" dirty="0"/>
              <a:t>Intelligent Character Recognition (ICR)</a:t>
            </a:r>
          </a:p>
          <a:p>
            <a:pPr lvl="2"/>
            <a:r>
              <a:rPr lang="en-US" dirty="0"/>
              <a:t>This is also the term used for recognizing handwriting which can be more complex because of how individual print or use cursive</a:t>
            </a:r>
          </a:p>
        </p:txBody>
      </p:sp>
    </p:spTree>
    <p:extLst>
      <p:ext uri="{BB962C8B-B14F-4D97-AF65-F5344CB8AC3E}">
        <p14:creationId xmlns:p14="http://schemas.microsoft.com/office/powerpoint/2010/main" val="1941460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498DA1-5D6E-ED47-A2BA-625434F1A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3" y="645106"/>
            <a:ext cx="7906053" cy="1259894"/>
          </a:xfrm>
        </p:spPr>
        <p:txBody>
          <a:bodyPr>
            <a:normAutofit/>
          </a:bodyPr>
          <a:lstStyle/>
          <a:p>
            <a:r>
              <a:rPr lang="en-US" dirty="0"/>
              <a:t>Processing Steps for Recognition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5663A-FC4B-4144-BD36-BE0388A5B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1427967"/>
            <a:ext cx="5122652" cy="480844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Input</a:t>
            </a:r>
          </a:p>
          <a:p>
            <a:pPr lvl="1"/>
            <a:r>
              <a:rPr lang="en-US" dirty="0"/>
              <a:t>Read the input file(s)</a:t>
            </a:r>
          </a:p>
          <a:p>
            <a:pPr lvl="2"/>
            <a:r>
              <a:rPr lang="en-US" dirty="0"/>
              <a:t>On disk, from a scanner, from an Xray, from an image, etc.</a:t>
            </a:r>
          </a:p>
          <a:p>
            <a:r>
              <a:rPr lang="en-US" dirty="0" err="1"/>
              <a:t>PreProcessing</a:t>
            </a:r>
            <a:endParaRPr lang="en-US" dirty="0"/>
          </a:p>
          <a:p>
            <a:pPr lvl="1"/>
            <a:r>
              <a:rPr lang="en-US" dirty="0"/>
              <a:t>Remove noise </a:t>
            </a:r>
            <a:r>
              <a:rPr lang="en-US" dirty="0" err="1"/>
              <a:t>Despeckle</a:t>
            </a:r>
            <a:r>
              <a:rPr lang="en-US" dirty="0"/>
              <a:t> (remove specks on the page)</a:t>
            </a:r>
          </a:p>
          <a:p>
            <a:pPr lvl="1"/>
            <a:r>
              <a:rPr lang="en-US" dirty="0" err="1"/>
              <a:t>Deskew</a:t>
            </a:r>
            <a:r>
              <a:rPr lang="en-US" dirty="0"/>
              <a:t>: Straighten alignment of page</a:t>
            </a:r>
          </a:p>
          <a:p>
            <a:pPr lvl="1"/>
            <a:r>
              <a:rPr lang="en-US" dirty="0"/>
              <a:t>Cropping: eliminate extra white space</a:t>
            </a:r>
          </a:p>
          <a:p>
            <a:r>
              <a:rPr lang="en-US" dirty="0"/>
              <a:t>Recognition</a:t>
            </a:r>
          </a:p>
          <a:p>
            <a:pPr lvl="1"/>
            <a:r>
              <a:rPr lang="en-US" dirty="0"/>
              <a:t>Look for words, letters, numbers, etc.</a:t>
            </a:r>
          </a:p>
          <a:p>
            <a:r>
              <a:rPr lang="en-US" dirty="0"/>
              <a:t>Verification</a:t>
            </a:r>
          </a:p>
          <a:p>
            <a:pPr lvl="1"/>
            <a:r>
              <a:rPr lang="en-US" dirty="0"/>
              <a:t>Allow users to verify when there is a question like . . . </a:t>
            </a:r>
          </a:p>
          <a:p>
            <a:pPr lvl="2"/>
            <a:r>
              <a:rPr lang="en-US" dirty="0"/>
              <a:t>is it an “O” or a “0” or a “Q”</a:t>
            </a:r>
          </a:p>
          <a:p>
            <a:pPr lvl="2"/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0AD3101-97FC-B14A-BA85-8382DB196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4235" y="2471362"/>
            <a:ext cx="5954150" cy="2426315"/>
          </a:xfrm>
          <a:prstGeom prst="rect">
            <a:avLst/>
          </a:prstGeom>
        </p:spPr>
      </p:pic>
      <p:sp>
        <p:nvSpPr>
          <p:cNvPr id="14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035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AAE22-9581-044D-9BF9-C45C2BF1E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Strong Engines for doing Recognition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B8343-634D-774C-A9FC-F8C9ACAEE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Historical Strong Players</a:t>
            </a:r>
          </a:p>
          <a:p>
            <a:pPr lvl="1"/>
            <a:r>
              <a:rPr lang="en-US" dirty="0"/>
              <a:t>ABBYY </a:t>
            </a:r>
            <a:r>
              <a:rPr lang="en-US" dirty="0" err="1"/>
              <a:t>Finereader</a:t>
            </a:r>
            <a:r>
              <a:rPr lang="en-US" dirty="0"/>
              <a:t> - </a:t>
            </a:r>
            <a:r>
              <a:rPr lang="en-US" dirty="0">
                <a:hlinkClick r:id="rId2"/>
              </a:rPr>
              <a:t>https://abbyy.technology/en:start</a:t>
            </a:r>
            <a:endParaRPr lang="en-US" dirty="0"/>
          </a:p>
          <a:p>
            <a:pPr lvl="1"/>
            <a:r>
              <a:rPr lang="en-US" dirty="0"/>
              <a:t>Tesseract - </a:t>
            </a:r>
            <a:r>
              <a:rPr lang="en-US" dirty="0">
                <a:hlinkClick r:id="rId3"/>
              </a:rPr>
              <a:t>https://opensource.google/projects/tesseract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OmniPage</a:t>
            </a:r>
            <a:r>
              <a:rPr lang="en-US" dirty="0"/>
              <a:t> Ultimate - </a:t>
            </a:r>
            <a:r>
              <a:rPr lang="en-US" dirty="0">
                <a:hlinkClick r:id="rId4"/>
              </a:rPr>
              <a:t>https://www.kofax.com/Products/omnipage</a:t>
            </a:r>
            <a:endParaRPr lang="en-US" dirty="0"/>
          </a:p>
          <a:p>
            <a:r>
              <a:rPr lang="en-US" dirty="0"/>
              <a:t>New Players</a:t>
            </a:r>
          </a:p>
          <a:p>
            <a:pPr lvl="1"/>
            <a:r>
              <a:rPr lang="en-US" dirty="0"/>
              <a:t>Amazon Textract - </a:t>
            </a:r>
            <a:r>
              <a:rPr lang="en-US" dirty="0">
                <a:hlinkClick r:id="rId5"/>
              </a:rPr>
              <a:t>https://aws.amazon.com/textract/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Adobe Acrobat - </a:t>
            </a:r>
            <a:r>
              <a:rPr lang="en-US" dirty="0">
                <a:hlinkClick r:id="rId6"/>
              </a:rPr>
              <a:t>https://acrobat.adobe.com/us/en/acrobat/how-to/ocr-software-convert-pdf-to-text.html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Amazon Recognition - </a:t>
            </a:r>
            <a:r>
              <a:rPr lang="en-US" dirty="0">
                <a:hlinkClick r:id="rId7"/>
              </a:rPr>
              <a:t>https://aws.amazon.com/rekognition/</a:t>
            </a:r>
            <a:r>
              <a:rPr lang="en-US" dirty="0"/>
              <a:t> </a:t>
            </a:r>
          </a:p>
          <a:p>
            <a:r>
              <a:rPr lang="en-US" dirty="0"/>
              <a:t>There are so many more - some free, some very costly</a:t>
            </a:r>
          </a:p>
        </p:txBody>
      </p:sp>
    </p:spTree>
    <p:extLst>
      <p:ext uri="{BB962C8B-B14F-4D97-AF65-F5344CB8AC3E}">
        <p14:creationId xmlns:p14="http://schemas.microsoft.com/office/powerpoint/2010/main" val="1611875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144BC7D-0A18-4819-BCA6-48F867182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2BA806-8ABB-4BF2-97AA-319CA231F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8229600" cy="6858000"/>
          </a:xfrm>
          <a:prstGeom prst="rect">
            <a:avLst/>
          </a:prstGeom>
          <a:solidFill>
            <a:schemeClr val="tx2">
              <a:lumMod val="1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9A5648-CC99-46B6-95CD-2653E5673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4835" y="484632"/>
            <a:ext cx="3006343" cy="5888736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7FB83AC7-BF45-D049-BAC4-FA08D843C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9989" y="663159"/>
            <a:ext cx="1923875" cy="1750727"/>
          </a:xfrm>
          <a:prstGeom prst="rect">
            <a:avLst/>
          </a:prstGeom>
        </p:spPr>
      </p:pic>
      <p:sp>
        <p:nvSpPr>
          <p:cNvPr id="20" name="Freeform 5">
            <a:extLst>
              <a:ext uri="{FF2B5EF4-FFF2-40B4-BE49-F238E27FC236}">
                <a16:creationId xmlns:a16="http://schemas.microsoft.com/office/drawing/2014/main" id="{5169FF0D-14EA-4AB1-9E2F-39CB85EBF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AB8B0D-9C67-F146-B701-791AB8062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EFFFF"/>
                </a:solidFill>
              </a:rPr>
              <a:t>Not just Paper Anymore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1AB0C-9E15-024D-B561-5F34BAB73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6" y="2032000"/>
            <a:ext cx="7145867" cy="38792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EFFFF"/>
                </a:solidFill>
              </a:rPr>
              <a:t>Can be used in law enforcement to read plates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Already used at toll booths</a:t>
            </a:r>
          </a:p>
          <a:p>
            <a:r>
              <a:rPr lang="en-US">
                <a:solidFill>
                  <a:srgbClr val="FEFFFF"/>
                </a:solidFill>
              </a:rPr>
              <a:t>Can be used to provide intelligence to photographs and images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You can extract entitles like company names or drug name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Can help to categorize content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Can be used to show relationships</a:t>
            </a:r>
          </a:p>
          <a:p>
            <a:pPr lvl="2"/>
            <a:r>
              <a:rPr lang="en-US">
                <a:solidFill>
                  <a:srgbClr val="FEFFFF"/>
                </a:solidFill>
              </a:rPr>
              <a:t>White car to plate number</a:t>
            </a:r>
          </a:p>
          <a:p>
            <a:endParaRPr lang="en-US">
              <a:solidFill>
                <a:srgbClr val="FEFFFF"/>
              </a:solidFill>
            </a:endParaRPr>
          </a:p>
          <a:p>
            <a:endParaRPr lang="en-US">
              <a:solidFill>
                <a:srgbClr val="FEFFFF"/>
              </a:solidFill>
            </a:endParaRPr>
          </a:p>
        </p:txBody>
      </p:sp>
      <p:pic>
        <p:nvPicPr>
          <p:cNvPr id="7" name="Picture 6" descr="A close up of a car&#10;&#10;Description automatically generated">
            <a:extLst>
              <a:ext uri="{FF2B5EF4-FFF2-40B4-BE49-F238E27FC236}">
                <a16:creationId xmlns:a16="http://schemas.microsoft.com/office/drawing/2014/main" id="{39E0EE79-23A8-D74A-B1F2-A4E89231F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9049" y="2554637"/>
            <a:ext cx="2065754" cy="1750727"/>
          </a:xfrm>
          <a:prstGeom prst="rect">
            <a:avLst/>
          </a:prstGeom>
        </p:spPr>
      </p:pic>
      <p:pic>
        <p:nvPicPr>
          <p:cNvPr id="9" name="Picture 8" descr="A picture containing parking, meter, sitting, sign&#10;&#10;Description automatically generated">
            <a:extLst>
              <a:ext uri="{FF2B5EF4-FFF2-40B4-BE49-F238E27FC236}">
                <a16:creationId xmlns:a16="http://schemas.microsoft.com/office/drawing/2014/main" id="{579A3031-0CE5-3D4E-A2B0-AE99CC6FC6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5091" y="4466230"/>
            <a:ext cx="2273671" cy="175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369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F4C71C-F879-1A41-AA95-8A8A681B5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3" y="645106"/>
            <a:ext cx="6193365" cy="1259894"/>
          </a:xfrm>
        </p:spPr>
        <p:txBody>
          <a:bodyPr>
            <a:normAutofit/>
          </a:bodyPr>
          <a:lstStyle/>
          <a:p>
            <a:r>
              <a:rPr lang="en-US" dirty="0"/>
              <a:t>But how does this apply to NLP?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2EE9D-58D0-E449-A9DF-309132BB7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6377876" cy="434235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/>
              <a:t>Image to Text platforms are getting smarter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First you apply Optical Character Recognition - then 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You can now detect, understand and classify blocks of text to extract meaning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They have learning modules so they can be trained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Classification based on document structure, words in the documents (invoice, purchase order, </a:t>
            </a:r>
            <a:r>
              <a:rPr lang="en-US" dirty="0" err="1"/>
              <a:t>etc</a:t>
            </a:r>
            <a:r>
              <a:rPr lang="en-US" dirty="0"/>
              <a:t>) can be used to classify appropriate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Analysis example (Xray or Medical Test Reading)</a:t>
            </a:r>
          </a:p>
          <a:p>
            <a:pPr lvl="3">
              <a:lnSpc>
                <a:spcPct val="90000"/>
              </a:lnSpc>
            </a:pPr>
            <a:r>
              <a:rPr lang="en-US" dirty="0"/>
              <a:t>Checking for information in thresholds (high counts/low counts, etc.)</a:t>
            </a:r>
          </a:p>
          <a:p>
            <a:pPr lvl="4">
              <a:lnSpc>
                <a:spcPct val="90000"/>
              </a:lnSpc>
            </a:pPr>
            <a:r>
              <a:rPr lang="en-US" dirty="0"/>
              <a:t>This can be used to automatically notify a patient/doctor of an issue</a:t>
            </a:r>
          </a:p>
          <a:p>
            <a:pPr lvl="4">
              <a:lnSpc>
                <a:spcPct val="90000"/>
              </a:lnSpc>
            </a:pPr>
            <a:r>
              <a:rPr lang="en-US" dirty="0"/>
              <a:t>Helps to ascertain next steps or validate treatment or more</a:t>
            </a:r>
          </a:p>
        </p:txBody>
      </p:sp>
      <p:sp>
        <p:nvSpPr>
          <p:cNvPr id="60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0ABB5F4-BB30-504F-9883-6907E6237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227" y="608382"/>
            <a:ext cx="4737787" cy="588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359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2D9D015-5987-4234-82BC-93087550C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BD5FA5-D814-534C-92AC-5E65563B0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3" y="645106"/>
            <a:ext cx="7158917" cy="1259894"/>
          </a:xfrm>
        </p:spPr>
        <p:txBody>
          <a:bodyPr>
            <a:normAutofit/>
          </a:bodyPr>
          <a:lstStyle/>
          <a:p>
            <a:r>
              <a:rPr lang="en-US" dirty="0"/>
              <a:t>Use Case - Claims Processing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F3517F-F8D0-4E8C-9855-18326A842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330E8-8CC8-0F48-82BD-0166631AF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4" y="2133600"/>
            <a:ext cx="7158916" cy="3759253"/>
          </a:xfrm>
        </p:spPr>
        <p:txBody>
          <a:bodyPr>
            <a:normAutofit/>
          </a:bodyPr>
          <a:lstStyle/>
          <a:p>
            <a:r>
              <a:rPr lang="en-US"/>
              <a:t>Using Amazon Textract and Alfresco Content and Process Services to streamline triaging a claim:</a:t>
            </a:r>
          </a:p>
          <a:p>
            <a:pPr lvl="1"/>
            <a:r>
              <a:rPr lang="en-US">
                <a:hlinkClick r:id="rId2"/>
              </a:rPr>
              <a:t>https://www.youtube.com/watch?v=s7iQG-jiLnw</a:t>
            </a:r>
            <a:r>
              <a:rPr lang="en-US"/>
              <a:t> - Overview</a:t>
            </a:r>
          </a:p>
          <a:p>
            <a:pPr lvl="2"/>
            <a:r>
              <a:rPr lang="en-US"/>
              <a:t>Using image to text to upload information in to a system</a:t>
            </a:r>
          </a:p>
          <a:p>
            <a:pPr lvl="1"/>
            <a:r>
              <a:rPr lang="en-US">
                <a:hlinkClick r:id="rId3"/>
              </a:rPr>
              <a:t>https://www.youtube.com/watch?v=8gAwYv3dLvs</a:t>
            </a:r>
            <a:r>
              <a:rPr lang="en-US"/>
              <a:t> - Demonstration</a:t>
            </a:r>
          </a:p>
          <a:p>
            <a:pPr lvl="2"/>
            <a:r>
              <a:rPr lang="en-US"/>
              <a:t>In this demonstration:</a:t>
            </a:r>
          </a:p>
          <a:p>
            <a:pPr lvl="3"/>
            <a:r>
              <a:rPr lang="en-US"/>
              <a:t>Analyze Documents:</a:t>
            </a:r>
          </a:p>
          <a:p>
            <a:pPr lvl="4"/>
            <a:r>
              <a:rPr lang="en-US"/>
              <a:t>Classification is used to determine the type of document uploaded</a:t>
            </a:r>
          </a:p>
          <a:p>
            <a:pPr lvl="2"/>
            <a:r>
              <a:rPr lang="en-US"/>
              <a:t>Image to text is used to add claimed loss costs and verification</a:t>
            </a:r>
          </a:p>
          <a:p>
            <a:pPr lvl="2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678D13-F887-40D4-908F-294CE460C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645106"/>
            <a:ext cx="3423671" cy="5247747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FC9496-9CE1-9A41-93CE-35B74FAFC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2164" y="809698"/>
            <a:ext cx="2754570" cy="1535673"/>
          </a:xfrm>
          <a:prstGeom prst="rect">
            <a:avLst/>
          </a:prstGeom>
        </p:spPr>
      </p:pic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504FB15-9B9B-6846-AE5C-7D6999B99F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9081" y="2588728"/>
            <a:ext cx="3080734" cy="1363224"/>
          </a:xfrm>
          <a:prstGeom prst="rect">
            <a:avLst/>
          </a:prstGeom>
        </p:spPr>
      </p:pic>
      <p:pic>
        <p:nvPicPr>
          <p:cNvPr id="8" name="Picture 7" descr="A picture containing shirt&#10;&#10;Description automatically generated">
            <a:extLst>
              <a:ext uri="{FF2B5EF4-FFF2-40B4-BE49-F238E27FC236}">
                <a16:creationId xmlns:a16="http://schemas.microsoft.com/office/drawing/2014/main" id="{1DBC389F-F20C-A64E-B973-A719095417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9081" y="4320159"/>
            <a:ext cx="3080734" cy="1278504"/>
          </a:xfrm>
          <a:prstGeom prst="rect">
            <a:avLst/>
          </a:prstGeom>
        </p:spPr>
      </p:pic>
      <p:sp>
        <p:nvSpPr>
          <p:cNvPr id="19" name="Freeform 11">
            <a:extLst>
              <a:ext uri="{FF2B5EF4-FFF2-40B4-BE49-F238E27FC236}">
                <a16:creationId xmlns:a16="http://schemas.microsoft.com/office/drawing/2014/main" id="{D2F136E7-E4C7-4E9B-BD04-A4CA65BAA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12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CC783856-8461-4835-BA44-920E6C869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E2E661FD-4AC2-4B06-96AD-4CFA2ECAC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0758" cy="6858000"/>
          </a:xfrm>
          <a:prstGeom prst="rect">
            <a:avLst/>
          </a:prstGeom>
          <a:solidFill>
            <a:schemeClr val="bg2">
              <a:lumMod val="1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Object, scene, and activity detection">
            <a:extLst>
              <a:ext uri="{FF2B5EF4-FFF2-40B4-BE49-F238E27FC236}">
                <a16:creationId xmlns:a16="http://schemas.microsoft.com/office/drawing/2014/main" id="{2C22B006-E698-7048-ADD6-DDDFCFACFC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3" r="-4" b="-4"/>
          <a:stretch/>
        </p:blipFill>
        <p:spPr bwMode="auto">
          <a:xfrm>
            <a:off x="8229598" y="10"/>
            <a:ext cx="3962402" cy="2254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Freeform 5">
            <a:extLst>
              <a:ext uri="{FF2B5EF4-FFF2-40B4-BE49-F238E27FC236}">
                <a16:creationId xmlns:a16="http://schemas.microsoft.com/office/drawing/2014/main" id="{0777AFAE-D40D-4FF8-B7D3-D653BD138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AC0900-C4FB-9745-84EF-524719A99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EFFFF"/>
                </a:solidFill>
              </a:rPr>
              <a:t>Where are we heading?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F995F-DFF4-6442-88C1-8388C3D95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6" y="2032000"/>
            <a:ext cx="7145867" cy="38792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EFFFF"/>
                </a:solidFill>
              </a:rPr>
              <a:t>Artificial Intelligence with </a:t>
            </a:r>
            <a:r>
              <a:rPr lang="en-US">
                <a:solidFill>
                  <a:srgbClr val="FEFFFF"/>
                </a:solidFill>
              </a:rPr>
              <a:t>Machine Learning</a:t>
            </a:r>
            <a:endParaRPr lang="en-US" dirty="0">
              <a:solidFill>
                <a:srgbClr val="FEFFFF"/>
              </a:solidFill>
            </a:endParaRPr>
          </a:p>
          <a:p>
            <a:pPr lvl="1"/>
            <a:r>
              <a:rPr lang="en-US" dirty="0">
                <a:solidFill>
                  <a:srgbClr val="FEFFFF"/>
                </a:solidFill>
              </a:rPr>
              <a:t>With companies like Amazon and their product Amazon Rekognition, we can now recognize:</a:t>
            </a:r>
          </a:p>
          <a:p>
            <a:pPr lvl="2"/>
            <a:r>
              <a:rPr lang="en-US" dirty="0">
                <a:solidFill>
                  <a:srgbClr val="FEFFFF"/>
                </a:solidFill>
              </a:rPr>
              <a:t>People</a:t>
            </a:r>
          </a:p>
          <a:p>
            <a:pPr lvl="2"/>
            <a:r>
              <a:rPr lang="en-US" dirty="0">
                <a:solidFill>
                  <a:srgbClr val="FEFFFF"/>
                </a:solidFill>
              </a:rPr>
              <a:t>Places</a:t>
            </a:r>
          </a:p>
          <a:p>
            <a:pPr lvl="2"/>
            <a:r>
              <a:rPr lang="en-US" dirty="0">
                <a:solidFill>
                  <a:srgbClr val="FEFFFF"/>
                </a:solidFill>
              </a:rPr>
              <a:t>Objects</a:t>
            </a:r>
          </a:p>
          <a:p>
            <a:pPr lvl="2"/>
            <a:r>
              <a:rPr lang="en-US" dirty="0">
                <a:solidFill>
                  <a:srgbClr val="FEFFFF"/>
                </a:solidFill>
              </a:rPr>
              <a:t>Sentiment</a:t>
            </a:r>
          </a:p>
          <a:p>
            <a:pPr lvl="2"/>
            <a:r>
              <a:rPr lang="en-US" dirty="0">
                <a:solidFill>
                  <a:srgbClr val="FEFFFF"/>
                </a:solidFill>
              </a:rPr>
              <a:t>And more</a:t>
            </a:r>
          </a:p>
          <a:p>
            <a:r>
              <a:rPr lang="en-US" dirty="0">
                <a:solidFill>
                  <a:srgbClr val="FEFFFF"/>
                </a:solidFill>
              </a:rPr>
              <a:t>This type of technology is already being used by customers like those below</a:t>
            </a:r>
          </a:p>
        </p:txBody>
      </p:sp>
      <p:pic>
        <p:nvPicPr>
          <p:cNvPr id="1032" name="Picture 8" descr="Facial analysis">
            <a:extLst>
              <a:ext uri="{FF2B5EF4-FFF2-40B4-BE49-F238E27FC236}">
                <a16:creationId xmlns:a16="http://schemas.microsoft.com/office/drawing/2014/main" id="{BAD99B43-17D1-7C44-B33F-9F0D5D7C86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32" b="-3"/>
          <a:stretch/>
        </p:blipFill>
        <p:spPr bwMode="auto">
          <a:xfrm>
            <a:off x="8229598" y="2252669"/>
            <a:ext cx="3962402" cy="2339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2D03238-5937-49EC-890A-BD6EC6422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232648" y="2254053"/>
            <a:ext cx="3959352" cy="2766"/>
          </a:xfrm>
          <a:prstGeom prst="line">
            <a:avLst/>
          </a:prstGeom>
          <a:ln w="50800" cap="flat">
            <a:solidFill>
              <a:schemeClr val="bg2">
                <a:lumMod val="1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Unsafe content detection">
            <a:extLst>
              <a:ext uri="{FF2B5EF4-FFF2-40B4-BE49-F238E27FC236}">
                <a16:creationId xmlns:a16="http://schemas.microsoft.com/office/drawing/2014/main" id="{2F116623-7E66-234B-AC1F-CABB90795A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0" r="3479" b="1"/>
          <a:stretch/>
        </p:blipFill>
        <p:spPr bwMode="auto">
          <a:xfrm>
            <a:off x="8229598" y="4594782"/>
            <a:ext cx="3962402" cy="2263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61742E55-F170-46B9-AE1D-139B2C1EE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232648" y="4594782"/>
            <a:ext cx="3959352" cy="2766"/>
          </a:xfrm>
          <a:prstGeom prst="line">
            <a:avLst/>
          </a:prstGeom>
          <a:ln w="50800" cap="flat">
            <a:solidFill>
              <a:schemeClr val="bg2">
                <a:lumMod val="1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8216E6D-6A86-7D4E-BB84-A57BA4F3F9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8857" y="5628495"/>
            <a:ext cx="58039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9528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CD306B45-25EE-434D-ABA9-A27B79320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F3EDBB-649A-B040-A0C7-BB5CEA7E8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019" y="942108"/>
            <a:ext cx="3256550" cy="496911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2">
                    <a:lumMod val="75000"/>
                  </a:schemeClr>
                </a:solidFill>
              </a:rPr>
              <a:t>References</a:t>
            </a: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0A42F85E-4939-431E-8B4A-EC07C8E0A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11">
            <a:extLst>
              <a:ext uri="{FF2B5EF4-FFF2-40B4-BE49-F238E27FC236}">
                <a16:creationId xmlns:a16="http://schemas.microsoft.com/office/drawing/2014/main" id="{27EBB3F9-D6F7-4F6A-8843-9FEBA15E4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71831"/>
            <a:ext cx="0" cy="3200400"/>
          </a:xfrm>
          <a:prstGeom prst="line">
            <a:avLst/>
          </a:prstGeom>
          <a:ln w="158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D2B17EF-74EB-4C33-B2E2-8E727B2E7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1">
              <a:alpha val="30000"/>
            </a:schemeClr>
          </a:solidFill>
        </p:grpSpPr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0A5F1F8A-3206-4B86-883F-65E98BB6E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6935F8C7-CC88-4243-9786-F3CDBF04A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9AF7BAD9-71B3-40D8-A089-EFF7FE67B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6467094F-AEF0-4D3B-BB76-8B3C1F08B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36F56AF9-DEF1-44E7-BF42-6AAC1AA9D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A43EBE71-20BA-4A40-A513-516678089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DB39648-7B38-4D0B-93C5-048EC4A45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8DD2661F-DE5F-45EA-B30B-7C6589638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ABF0A0E5-E68E-4183-A913-228692FD8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615D8F55-8ACD-4EFE-A832-06E785479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0FDF4201-8CEC-474B-A6B1-88039B704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0F60AEA4-B25F-417E-93FC-59686DFBE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E9E82-B2D0-2E40-B482-CDC64A23F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9062" y="942108"/>
            <a:ext cx="6455549" cy="4969114"/>
          </a:xfrm>
        </p:spPr>
        <p:txBody>
          <a:bodyPr anchor="ctr">
            <a:normAutofit fontScale="85000" lnSpcReduction="20000"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ABBYY Technology Portal: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2"/>
              </a:rPr>
              <a:t>https://abbyy.technology/en:features:ocr:processing-steps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Adobe: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3"/>
              </a:rPr>
              <a:t>https://acrobat.adobe.com/us/en/acrobat/how-to/ocr-software-convert-pdf-to-text.html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Alfresco: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4"/>
              </a:rPr>
              <a:t>http://www.alfresco.com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Amazon Rekognition: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5"/>
              </a:rPr>
              <a:t>https://pubs.rsna.org/doi/pdf/10.1148/radiol.16142770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Amazon Textract: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6"/>
              </a:rPr>
              <a:t>https://aws.amazon.com/textract/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Best OCR Engines: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7"/>
              </a:rPr>
              <a:t>https://beebom.com/best-ocr-software/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clarifai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8"/>
              </a:rPr>
              <a:t>https://www.clarifai.com/blog/nlp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Deep Learning and OCR: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9"/>
              </a:rPr>
              <a:t>https://nanonets.com/blog/deep-learning-ocr/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Google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Tessearct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OCR: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10"/>
              </a:rPr>
              <a:t>https://opensource.google/projects/tesseract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Natural Language Processing in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Radilogy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5"/>
              </a:rPr>
              <a:t>https://pubs.rsna.org/doi/pdf/10.1148/radiol.16142770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RSNA Radiology: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hlinkClick r:id="rId11"/>
              </a:rPr>
              <a:t>https://pubs.rsna.org/doi/10.1148/radiol.16142770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72887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814</Words>
  <Application>Microsoft Macintosh PowerPoint</Application>
  <PresentationFormat>Widescreen</PresentationFormat>
  <Paragraphs>81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Wisp</vt:lpstr>
      <vt:lpstr>Image to Text in Natural Language Processing</vt:lpstr>
      <vt:lpstr>What is Image to Text?</vt:lpstr>
      <vt:lpstr>Processing Steps for Recognition</vt:lpstr>
      <vt:lpstr>Strong Engines for doing Recognition</vt:lpstr>
      <vt:lpstr>Not just Paper Anymore</vt:lpstr>
      <vt:lpstr>But how does this apply to NLP?</vt:lpstr>
      <vt:lpstr>Use Case - Claims Processing</vt:lpstr>
      <vt:lpstr>Where are we heading?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to Text in Natural Language Processing</dc:title>
  <dc:creator>Joyce Woznica</dc:creator>
  <cp:lastModifiedBy>Joyce Woznica</cp:lastModifiedBy>
  <cp:revision>4</cp:revision>
  <dcterms:created xsi:type="dcterms:W3CDTF">2020-09-08T21:38:21Z</dcterms:created>
  <dcterms:modified xsi:type="dcterms:W3CDTF">2020-09-08T21:46:02Z</dcterms:modified>
</cp:coreProperties>
</file>

<file path=docProps/thumbnail.jpeg>
</file>